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8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Noto Sans TC" panose="020B0604020202020204" charset="-128"/>
      <p:regular r:id="rId14"/>
    </p:embeddedFont>
    <p:embeddedFont>
      <p:font typeface="Century Gothic" panose="020B0502020202020204" pitchFamily="34" charset="0"/>
      <p:regular r:id="rId15"/>
      <p:bold r:id="rId16"/>
      <p:italic r:id="rId17"/>
      <p:boldItalic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Cooper Black" panose="0208090404030B020404" pitchFamily="18" charset="0"/>
      <p:regular r:id="rId23"/>
    </p:embeddedFont>
    <p:embeddedFont>
      <p:font typeface="Harrington" panose="04040505050A02020702" pitchFamily="82" charset="0"/>
      <p:regular r:id="rId24"/>
    </p:embeddedFont>
    <p:embeddedFont>
      <p:font typeface="Sora Medium" panose="020B0604020202020204" charset="0"/>
      <p:regular r:id="rId25"/>
    </p:embeddedFont>
    <p:embeddedFont>
      <p:font typeface="Wingdings 3" panose="05040102010807070707" pitchFamily="18" charset="2"/>
      <p:regular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png>
</file>

<file path=ppt/media/image33.svg>
</file>

<file path=ppt/media/image34.png>
</file>

<file path=ppt/media/image35.png>
</file>

<file path=ppt/media/image36.svg>
</file>

<file path=ppt/media/image37.png>
</file>

<file path=ppt/media/image38.png>
</file>

<file path=ppt/media/image39.pn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3308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5946" y="1737361"/>
            <a:ext cx="10590790" cy="3995497"/>
          </a:xfrm>
        </p:spPr>
        <p:txBody>
          <a:bodyPr anchor="b"/>
          <a:lstStyle>
            <a:lvl1pPr>
              <a:defRPr sz="8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5946" y="5732856"/>
            <a:ext cx="10590790" cy="1033704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66886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5760704"/>
            <a:ext cx="10590788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85946" y="822960"/>
            <a:ext cx="10590790" cy="436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7" y="6440790"/>
            <a:ext cx="10590787" cy="592454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95483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737360"/>
            <a:ext cx="10590791" cy="2377440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10590791" cy="283464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28079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761" y="1737360"/>
            <a:ext cx="9599178" cy="2788049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2316481" y="4525409"/>
            <a:ext cx="8735579" cy="41060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68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5220788"/>
            <a:ext cx="10590791" cy="201168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77954" y="1165504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64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96588" y="3136545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64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9526862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3749041"/>
            <a:ext cx="10590791" cy="198381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6" y="5732857"/>
            <a:ext cx="10590790" cy="1032480"/>
          </a:xfrm>
        </p:spPr>
        <p:txBody>
          <a:bodyPr anchor="t"/>
          <a:lstStyle>
            <a:lvl1pPr marL="0" indent="0" algn="l">
              <a:buNone/>
              <a:defRPr sz="24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4810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9537" y="2377440"/>
            <a:ext cx="353623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782956" y="3200400"/>
            <a:ext cx="3512820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0392" y="2377440"/>
            <a:ext cx="352348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647727" y="3200400"/>
            <a:ext cx="3536153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2377440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8549640" y="3200400"/>
            <a:ext cx="3518536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8697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956" y="5101139"/>
            <a:ext cx="352806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82956" y="2651760"/>
            <a:ext cx="352806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782956" y="5792654"/>
            <a:ext cx="3528060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7251" y="5101139"/>
            <a:ext cx="351663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667249" y="2651760"/>
            <a:ext cx="351663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665627" y="5792653"/>
            <a:ext cx="3521287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5101139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549639" y="2651760"/>
            <a:ext cx="3518536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8549491" y="5792650"/>
            <a:ext cx="3523196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82275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654507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965055" y="516256"/>
            <a:ext cx="2103121" cy="699135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2956" y="1064897"/>
            <a:ext cx="8907779" cy="644270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191902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4951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9406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419334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37741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4414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367204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10432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074031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37431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474043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8785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3434080"/>
            <a:ext cx="10590788" cy="229877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6" y="5732857"/>
            <a:ext cx="10590790" cy="1032480"/>
          </a:xfrm>
        </p:spPr>
        <p:txBody>
          <a:bodyPr anchor="t"/>
          <a:lstStyle>
            <a:lvl1pPr marL="0" indent="0" algn="l">
              <a:buNone/>
              <a:defRPr sz="24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99492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23975" y="2472690"/>
            <a:ext cx="5275607" cy="503491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5392" y="2467311"/>
            <a:ext cx="5275609" cy="5040294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17617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286000"/>
            <a:ext cx="527560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2397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5395" y="2286000"/>
            <a:ext cx="5275607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539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11137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11/5/2025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10400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11/5/2025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83087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737360"/>
            <a:ext cx="4081276" cy="1737360"/>
          </a:xfrm>
        </p:spPr>
        <p:txBody>
          <a:bodyPr anchor="b"/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1540" y="1737360"/>
            <a:ext cx="6235196" cy="5486400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6" y="3755137"/>
            <a:ext cx="4081274" cy="3474719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11/5/2025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20065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89" y="2225030"/>
            <a:ext cx="6111487" cy="1889770"/>
          </a:xfrm>
        </p:spPr>
        <p:txBody>
          <a:bodyPr anchor="b">
            <a:normAutofit/>
          </a:bodyPr>
          <a:lstStyle>
            <a:lvl1pPr algn="l">
              <a:defRPr sz="432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39455" y="1371600"/>
            <a:ext cx="3840480" cy="548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6101975" cy="1645920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54953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4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1" y="3203623"/>
            <a:ext cx="4842803" cy="50259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3470817"/>
            <a:ext cx="1826894" cy="2838544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10330814" y="2011680"/>
            <a:ext cx="3383280" cy="338328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9599295" y="1"/>
            <a:ext cx="1924064" cy="136968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10330814" y="7315200"/>
            <a:ext cx="1192481" cy="9144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5334" y="543262"/>
            <a:ext cx="11285668" cy="16806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463502"/>
            <a:ext cx="10735849" cy="503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2186767" y="2148842"/>
            <a:ext cx="1188719" cy="3657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11/5/2025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0741888" y="3870357"/>
            <a:ext cx="4631754" cy="36576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2423049" y="354876"/>
            <a:ext cx="1005839" cy="9212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336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4570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  <p:sldLayoutId id="2147483706" r:id="rId18"/>
    <p:sldLayoutId id="2147483707" r:id="rId19"/>
    <p:sldLayoutId id="2147483708" r:id="rId20"/>
    <p:sldLayoutId id="2147483709" r:id="rId21"/>
    <p:sldLayoutId id="2147483710" r:id="rId22"/>
    <p:sldLayoutId id="2147483711" r:id="rId23"/>
    <p:sldLayoutId id="2147483712" r:id="rId24"/>
    <p:sldLayoutId id="2147483713" r:id="rId25"/>
    <p:sldLayoutId id="2147483714" r:id="rId26"/>
    <p:sldLayoutId id="2147483715" r:id="rId27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504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4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16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92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301752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8.png"/><Relationship Id="rId11" Type="http://schemas.openxmlformats.org/officeDocument/2006/relationships/image" Target="../media/image23.svg"/><Relationship Id="rId5" Type="http://schemas.openxmlformats.org/officeDocument/2006/relationships/image" Target="../media/image17.sv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sv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31.png"/><Relationship Id="rId11" Type="http://schemas.openxmlformats.org/officeDocument/2006/relationships/image" Target="../media/image36.svg"/><Relationship Id="rId5" Type="http://schemas.openxmlformats.org/officeDocument/2006/relationships/image" Target="../media/image30.svg"/><Relationship Id="rId10" Type="http://schemas.openxmlformats.org/officeDocument/2006/relationships/image" Target="../media/image35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13" Type="http://schemas.openxmlformats.org/officeDocument/2006/relationships/image" Target="../media/image47.svg"/><Relationship Id="rId3" Type="http://schemas.openxmlformats.org/officeDocument/2006/relationships/image" Target="../media/image37.png"/><Relationship Id="rId7" Type="http://schemas.openxmlformats.org/officeDocument/2006/relationships/image" Target="../media/image41.svg"/><Relationship Id="rId12" Type="http://schemas.openxmlformats.org/officeDocument/2006/relationships/image" Target="../media/image4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40.png"/><Relationship Id="rId11" Type="http://schemas.openxmlformats.org/officeDocument/2006/relationships/image" Target="../media/image45.svg"/><Relationship Id="rId5" Type="http://schemas.openxmlformats.org/officeDocument/2006/relationships/image" Target="../media/image39.png"/><Relationship Id="rId10" Type="http://schemas.openxmlformats.org/officeDocument/2006/relationships/image" Target="../media/image44.png"/><Relationship Id="rId4" Type="http://schemas.openxmlformats.org/officeDocument/2006/relationships/image" Target="../media/image38.png"/><Relationship Id="rId9" Type="http://schemas.openxmlformats.org/officeDocument/2006/relationships/image" Target="../media/image4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82748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Building a Stock Portfolio Web App: Frontend &amp; Backend with JavaScript and MySQL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15802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 technical overview of the full-stack architecture, detailing the role of HTML, CSS, JavaScript, and MySQL in creating a secure and interactive financial management application.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7235" y="579239"/>
            <a:ext cx="4897755" cy="526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Summary &amp; Next Steps</a:t>
            </a:r>
            <a:endParaRPr lang="en-US" sz="3300" dirty="0"/>
          </a:p>
        </p:txBody>
      </p:sp>
      <p:sp>
        <p:nvSpPr>
          <p:cNvPr id="3" name="Shape 1"/>
          <p:cNvSpPr/>
          <p:nvPr/>
        </p:nvSpPr>
        <p:spPr>
          <a:xfrm>
            <a:off x="2929771" y="1526977"/>
            <a:ext cx="2192536" cy="155043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4" name="Text 2"/>
          <p:cNvSpPr/>
          <p:nvPr/>
        </p:nvSpPr>
        <p:spPr>
          <a:xfrm>
            <a:off x="3877985" y="2117050"/>
            <a:ext cx="296108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00"/>
              </a:lnSpc>
              <a:buNone/>
            </a:pPr>
            <a:r>
              <a:rPr lang="en-US" sz="23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5332928" y="1737598"/>
            <a:ext cx="263294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Interactive App</a:t>
            </a:r>
            <a:endParaRPr lang="en-US" sz="2050" dirty="0"/>
          </a:p>
        </p:txBody>
      </p:sp>
      <p:sp>
        <p:nvSpPr>
          <p:cNvPr id="6" name="Text 4"/>
          <p:cNvSpPr/>
          <p:nvPr/>
        </p:nvSpPr>
        <p:spPr>
          <a:xfrm>
            <a:off x="5332928" y="2192893"/>
            <a:ext cx="8349615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Successful creation of a secure, interactive stock portfolio application using full-stack JavaScript and MySQL.</a:t>
            </a:r>
            <a:endParaRPr lang="en-US" sz="1650" dirty="0"/>
          </a:p>
        </p:txBody>
      </p:sp>
      <p:sp>
        <p:nvSpPr>
          <p:cNvPr id="7" name="Shape 5"/>
          <p:cNvSpPr/>
          <p:nvPr/>
        </p:nvSpPr>
        <p:spPr>
          <a:xfrm>
            <a:off x="5227558" y="3067883"/>
            <a:ext cx="8560356" cy="11430"/>
          </a:xfrm>
          <a:prstGeom prst="roundRect">
            <a:avLst>
              <a:gd name="adj" fmla="val 276430"/>
            </a:avLst>
          </a:prstGeom>
          <a:solidFill>
            <a:srgbClr val="3F3F44"/>
          </a:solidFill>
          <a:ln/>
        </p:spPr>
      </p:sp>
      <p:sp>
        <p:nvSpPr>
          <p:cNvPr id="8" name="Shape 6"/>
          <p:cNvSpPr/>
          <p:nvPr/>
        </p:nvSpPr>
        <p:spPr>
          <a:xfrm>
            <a:off x="1833443" y="3182660"/>
            <a:ext cx="4385191" cy="155043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9" name="Text 7"/>
          <p:cNvSpPr/>
          <p:nvPr/>
        </p:nvSpPr>
        <p:spPr>
          <a:xfrm>
            <a:off x="3877985" y="3772733"/>
            <a:ext cx="296108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00"/>
              </a:lnSpc>
              <a:buNone/>
            </a:pPr>
            <a:r>
              <a:rPr lang="en-US" sz="23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6429256" y="3393281"/>
            <a:ext cx="263294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Core Takeaways</a:t>
            </a:r>
            <a:endParaRPr lang="en-US" sz="2050" dirty="0"/>
          </a:p>
        </p:txBody>
      </p:sp>
      <p:sp>
        <p:nvSpPr>
          <p:cNvPr id="11" name="Text 9"/>
          <p:cNvSpPr/>
          <p:nvPr/>
        </p:nvSpPr>
        <p:spPr>
          <a:xfrm>
            <a:off x="6429256" y="3848576"/>
            <a:ext cx="7253287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Mastered user authentication, transactional consistency, and dynamic data visualization.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6323886" y="4723567"/>
            <a:ext cx="7464028" cy="11430"/>
          </a:xfrm>
          <a:prstGeom prst="roundRect">
            <a:avLst>
              <a:gd name="adj" fmla="val 276430"/>
            </a:avLst>
          </a:prstGeom>
          <a:solidFill>
            <a:srgbClr val="3F3F44"/>
          </a:solidFill>
          <a:ln/>
        </p:spPr>
      </p:sp>
      <p:sp>
        <p:nvSpPr>
          <p:cNvPr id="13" name="Shape 11"/>
          <p:cNvSpPr/>
          <p:nvPr/>
        </p:nvSpPr>
        <p:spPr>
          <a:xfrm>
            <a:off x="737235" y="4838343"/>
            <a:ext cx="6577965" cy="155043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4" name="Text 12"/>
          <p:cNvSpPr/>
          <p:nvPr/>
        </p:nvSpPr>
        <p:spPr>
          <a:xfrm>
            <a:off x="3878104" y="5428417"/>
            <a:ext cx="296108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00"/>
              </a:lnSpc>
              <a:buNone/>
            </a:pPr>
            <a:r>
              <a:rPr lang="en-US" sz="23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300" dirty="0"/>
          </a:p>
        </p:txBody>
      </p:sp>
      <p:sp>
        <p:nvSpPr>
          <p:cNvPr id="15" name="Text 13"/>
          <p:cNvSpPr/>
          <p:nvPr/>
        </p:nvSpPr>
        <p:spPr>
          <a:xfrm>
            <a:off x="7525822" y="5048964"/>
            <a:ext cx="2904173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Future Enhancements</a:t>
            </a:r>
            <a:endParaRPr lang="en-US" sz="2050" dirty="0"/>
          </a:p>
        </p:txBody>
      </p:sp>
      <p:sp>
        <p:nvSpPr>
          <p:cNvPr id="16" name="Text 14"/>
          <p:cNvSpPr/>
          <p:nvPr/>
        </p:nvSpPr>
        <p:spPr>
          <a:xfrm>
            <a:off x="7525822" y="5504259"/>
            <a:ext cx="6156722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Integration of real-time stock market APIs, user notifications, and mobile app compatibility.</a:t>
            </a:r>
            <a:endParaRPr lang="en-US" sz="1650" dirty="0"/>
          </a:p>
        </p:txBody>
      </p:sp>
      <p:sp>
        <p:nvSpPr>
          <p:cNvPr id="17" name="Text 15"/>
          <p:cNvSpPr/>
          <p:nvPr/>
        </p:nvSpPr>
        <p:spPr>
          <a:xfrm>
            <a:off x="1053108" y="6941582"/>
            <a:ext cx="9993035" cy="394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Ready to build your own? Start with small modules and iterate!</a:t>
            </a:r>
            <a:endParaRPr lang="en-US" sz="2450" dirty="0"/>
          </a:p>
        </p:txBody>
      </p:sp>
      <p:sp>
        <p:nvSpPr>
          <p:cNvPr id="18" name="Shape 16"/>
          <p:cNvSpPr/>
          <p:nvPr/>
        </p:nvSpPr>
        <p:spPr>
          <a:xfrm>
            <a:off x="737235" y="6625709"/>
            <a:ext cx="22860" cy="1026676"/>
          </a:xfrm>
          <a:prstGeom prst="rect">
            <a:avLst/>
          </a:prstGeom>
          <a:solidFill>
            <a:srgbClr val="97B8FF"/>
          </a:solidFill>
          <a:ln/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DB1B0F-4B78-C4AA-A3FB-27EBBD987968}"/>
              </a:ext>
            </a:extLst>
          </p:cNvPr>
          <p:cNvSpPr txBox="1"/>
          <p:nvPr/>
        </p:nvSpPr>
        <p:spPr>
          <a:xfrm>
            <a:off x="3195687" y="2714920"/>
            <a:ext cx="771112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i="1" dirty="0">
                <a:solidFill>
                  <a:schemeClr val="accent5">
                    <a:lumMod val="40000"/>
                    <a:lumOff val="60000"/>
                  </a:schemeClr>
                </a:solidFill>
                <a:latin typeface="Cooper Black" panose="0208090404030B020404" pitchFamily="18" charset="0"/>
                <a:ea typeface="Cascadia Mono" panose="020B0609020000020004" pitchFamily="49" charset="0"/>
                <a:cs typeface="Cascadia Mono" panose="020B0609020000020004" pitchFamily="49" charset="0"/>
              </a:rPr>
              <a:t>Done BY:</a:t>
            </a:r>
          </a:p>
          <a:p>
            <a:pPr algn="ctr"/>
            <a:r>
              <a:rPr lang="en-IN" sz="2800" i="1" dirty="0">
                <a:solidFill>
                  <a:schemeClr val="tx1">
                    <a:lumMod val="75000"/>
                  </a:schemeClr>
                </a:solidFill>
                <a:latin typeface="Cooper Black" panose="0208090404030B020404" pitchFamily="18" charset="0"/>
                <a:ea typeface="Cascadia Mono" panose="020B0609020000020004" pitchFamily="49" charset="0"/>
                <a:cs typeface="Cascadia Mono" panose="020B0609020000020004" pitchFamily="49" charset="0"/>
              </a:rPr>
              <a:t>S. Dhanush</a:t>
            </a:r>
          </a:p>
          <a:p>
            <a:pPr algn="ctr"/>
            <a:r>
              <a:rPr lang="en-IN" sz="2800" i="1" dirty="0">
                <a:solidFill>
                  <a:schemeClr val="tx1">
                    <a:lumMod val="75000"/>
                  </a:schemeClr>
                </a:solidFill>
                <a:latin typeface="Cooper Black" panose="0208090404030B020404" pitchFamily="18" charset="0"/>
                <a:ea typeface="Cascadia Mono" panose="020B0609020000020004" pitchFamily="49" charset="0"/>
                <a:cs typeface="Cascadia Mono" panose="020B0609020000020004" pitchFamily="49" charset="0"/>
              </a:rPr>
              <a:t>K. Harshith</a:t>
            </a:r>
          </a:p>
          <a:p>
            <a:pPr algn="ctr"/>
            <a:r>
              <a:rPr lang="en-IN" sz="2800" i="1" dirty="0">
                <a:solidFill>
                  <a:schemeClr val="tx1">
                    <a:lumMod val="75000"/>
                  </a:schemeClr>
                </a:solidFill>
                <a:latin typeface="Cooper Black" panose="0208090404030B020404" pitchFamily="18" charset="0"/>
                <a:ea typeface="Cascadia Mono" panose="020B0609020000020004" pitchFamily="49" charset="0"/>
                <a:cs typeface="Cascadia Mono" panose="020B0609020000020004" pitchFamily="49" charset="0"/>
              </a:rPr>
              <a:t>Praveen Naik</a:t>
            </a:r>
          </a:p>
          <a:p>
            <a:pPr algn="ctr"/>
            <a:r>
              <a:rPr lang="en-IN" sz="2800" i="1" dirty="0">
                <a:solidFill>
                  <a:schemeClr val="tx1">
                    <a:lumMod val="75000"/>
                  </a:schemeClr>
                </a:solidFill>
                <a:latin typeface="Cooper Black" panose="0208090404030B020404" pitchFamily="18" charset="0"/>
                <a:ea typeface="Cascadia Mono" panose="020B0609020000020004" pitchFamily="49" charset="0"/>
                <a:cs typeface="Cascadia Mono" panose="020B0609020000020004" pitchFamily="49" charset="0"/>
              </a:rPr>
              <a:t>Roop Singh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E2E4AA-9E00-8DB3-0637-B4667D3CD58C}"/>
              </a:ext>
            </a:extLst>
          </p:cNvPr>
          <p:cNvSpPr txBox="1"/>
          <p:nvPr/>
        </p:nvSpPr>
        <p:spPr>
          <a:xfrm>
            <a:off x="518474" y="1517714"/>
            <a:ext cx="49490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latin typeface="Harrington" panose="04040505050A02020702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29338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28336"/>
            <a:ext cx="889063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Project Overview: What We’re Building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2948940"/>
            <a:ext cx="680442" cy="68044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57720" y="31402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Full-Stack Website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757720" y="3630692"/>
            <a:ext cx="319468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 complete stock portfolio management application built from the ground up.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35893" y="2948940"/>
            <a:ext cx="680442" cy="68044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9823" y="31402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Core Functionality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199823" y="3630692"/>
            <a:ext cx="319468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Includes user registration, login, and key transaction features like buy, sell, invest, and withdraw.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677995" y="2948940"/>
            <a:ext cx="680442" cy="68044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641925" y="31402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Visualization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641925" y="3630692"/>
            <a:ext cx="319468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Real-time visualization of portfolio balance and transaction history using dynamic graphs.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93790" y="5337453"/>
            <a:ext cx="13042821" cy="963811"/>
          </a:xfrm>
          <a:prstGeom prst="roundRect">
            <a:avLst>
              <a:gd name="adj" fmla="val 3530"/>
            </a:avLst>
          </a:prstGeom>
          <a:solidFill>
            <a:srgbClr val="00184D"/>
          </a:solidFill>
          <a:ln/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20604" y="5696783"/>
            <a:ext cx="283488" cy="22681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30906" y="5620941"/>
            <a:ext cx="120788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Technology Stack: </a:t>
            </a:r>
            <a:r>
              <a:rPr lang="en-US" sz="1750" dirty="0">
                <a:solidFill>
                  <a:srgbClr val="97B8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HTML, CSS, JavaScript</a:t>
            </a:r>
            <a:r>
              <a:rPr lang="en-US" sz="1750" dirty="0">
                <a:solidFill>
                  <a:srgbClr val="FFFF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(Frontend &amp; Backend), and </a:t>
            </a:r>
            <a:r>
              <a:rPr lang="en-US" sz="1750" dirty="0">
                <a:solidFill>
                  <a:srgbClr val="97B8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MySQL</a:t>
            </a:r>
            <a:r>
              <a:rPr lang="en-US" sz="1750" dirty="0">
                <a:solidFill>
                  <a:srgbClr val="FFFF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for data persistence.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3768"/>
            <a:ext cx="881860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Frontend Structure: HTML &amp; CSS for UI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734979"/>
            <a:ext cx="69244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HTML: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Provides the semantic foundation for all pages (registration, login, dashboard, transactions).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540079"/>
            <a:ext cx="69244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CSS: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Ensures responsive and clean design using Flexbox and Grid layouts, crucial for a professional user experience.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345180"/>
            <a:ext cx="692443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JavaScript: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Handles DOM manipulation, client-side form validation, and dynamic content rendering, bringing the interface to life.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637961"/>
            <a:ext cx="69244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frontend is designed to be intuitive, ensuring users can navigate their portfolio effortlessly.</a:t>
            </a:r>
            <a:endParaRPr lang="en-US" sz="17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9249" y="1786057"/>
            <a:ext cx="5564862" cy="556486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0680" y="534829"/>
            <a:ext cx="8520708" cy="486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User Authentication Flow: Securing Access</a:t>
            </a:r>
            <a:endParaRPr lang="en-US" sz="30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8523" y="1409938"/>
            <a:ext cx="7793355" cy="462534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33882" y="2540448"/>
            <a:ext cx="663436" cy="66343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842802" y="4775813"/>
            <a:ext cx="1937232" cy="7463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Login Session</a:t>
            </a:r>
            <a:endParaRPr lang="en-US" sz="13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05084" y="2541692"/>
            <a:ext cx="663436" cy="66343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401357" y="4775813"/>
            <a:ext cx="1937234" cy="7463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Backend Hashing</a:t>
            </a:r>
            <a:endParaRPr lang="en-US" sz="13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563639" y="2541692"/>
            <a:ext cx="663436" cy="66343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3920106" y="4775813"/>
            <a:ext cx="1937233" cy="7463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Frontend Register</a:t>
            </a:r>
            <a:endParaRPr lang="en-US" sz="135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3547" y="6260009"/>
            <a:ext cx="291703" cy="291703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1312664" y="6253996"/>
            <a:ext cx="3092053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Registration &amp; Validation</a:t>
            </a:r>
            <a:endParaRPr lang="en-US" sz="1900" dirty="0"/>
          </a:p>
        </p:txBody>
      </p:sp>
      <p:sp>
        <p:nvSpPr>
          <p:cNvPr id="12" name="Text 5"/>
          <p:cNvSpPr/>
          <p:nvPr/>
        </p:nvSpPr>
        <p:spPr>
          <a:xfrm>
            <a:off x="1312664" y="6674525"/>
            <a:ext cx="3629025" cy="933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Collect and validate user inputs (username, email, password) directly on the client side using JavaScript.</a:t>
            </a:r>
            <a:endParaRPr lang="en-US" sz="1500" dirty="0"/>
          </a:p>
        </p:txBody>
      </p:sp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257562" y="6260009"/>
            <a:ext cx="291703" cy="291703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5816679" y="6253996"/>
            <a:ext cx="2431137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Password Security</a:t>
            </a:r>
            <a:endParaRPr lang="en-US" sz="1900" dirty="0"/>
          </a:p>
        </p:txBody>
      </p:sp>
      <p:sp>
        <p:nvSpPr>
          <p:cNvPr id="15" name="Text 7"/>
          <p:cNvSpPr/>
          <p:nvPr/>
        </p:nvSpPr>
        <p:spPr>
          <a:xfrm>
            <a:off x="5816679" y="6674525"/>
            <a:ext cx="3629025" cy="933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Crucially, the backend hashes the password before storage in the MySQL database.</a:t>
            </a:r>
            <a:endParaRPr lang="en-US" sz="1500" dirty="0"/>
          </a:p>
        </p:txBody>
      </p:sp>
      <p:pic>
        <p:nvPicPr>
          <p:cNvPr id="16" name="Image 6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761577" y="6260009"/>
            <a:ext cx="291703" cy="291703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10320695" y="6253996"/>
            <a:ext cx="3320058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Login &amp; State Management</a:t>
            </a:r>
            <a:endParaRPr lang="en-US" sz="1900" dirty="0"/>
          </a:p>
        </p:txBody>
      </p:sp>
      <p:sp>
        <p:nvSpPr>
          <p:cNvPr id="18" name="Text 9"/>
          <p:cNvSpPr/>
          <p:nvPr/>
        </p:nvSpPr>
        <p:spPr>
          <a:xfrm>
            <a:off x="10320695" y="6674525"/>
            <a:ext cx="3629025" cy="12449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Upon successful login, session management (e.g., using JWTs or cookies) is initiated to maintain the user's authenticated state.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2711" y="576739"/>
            <a:ext cx="9975413" cy="523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Backend Integration: JavaScript &amp; MySQL Core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732711" y="1518761"/>
            <a:ext cx="13164979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backend leverages </a:t>
            </a:r>
            <a:r>
              <a:rPr lang="en-US" sz="1600" dirty="0">
                <a:solidFill>
                  <a:srgbClr val="7AF0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Node.js with Express.js</a:t>
            </a: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to create a robust and scalable server environment.</a:t>
            </a:r>
            <a:endParaRPr lang="en-US" sz="16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711" y="2324576"/>
            <a:ext cx="4959429" cy="4959429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6210538" y="2324576"/>
            <a:ext cx="3742611" cy="2005132"/>
          </a:xfrm>
          <a:prstGeom prst="roundRect">
            <a:avLst>
              <a:gd name="adj" fmla="val 5472"/>
            </a:avLst>
          </a:prstGeom>
          <a:solidFill>
            <a:srgbClr val="07070C"/>
          </a:solidFill>
          <a:ln w="22860">
            <a:solidFill>
              <a:srgbClr val="3F3F44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7678" y="2324576"/>
            <a:ext cx="91440" cy="200513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511290" y="2556748"/>
            <a:ext cx="2616994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Server Framework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6511290" y="3093125"/>
            <a:ext cx="3209687" cy="1004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Express.js handles API routing and middleware functions efficiently.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10162461" y="2324576"/>
            <a:ext cx="3742730" cy="2005132"/>
          </a:xfrm>
          <a:prstGeom prst="roundRect">
            <a:avLst>
              <a:gd name="adj" fmla="val 5472"/>
            </a:avLst>
          </a:prstGeom>
          <a:solidFill>
            <a:srgbClr val="07070C"/>
          </a:solidFill>
          <a:ln w="22860">
            <a:solidFill>
              <a:srgbClr val="3F3F44"/>
            </a:solidFill>
            <a:prstDash val="solid"/>
          </a:ln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39601" y="2324576"/>
            <a:ext cx="91440" cy="200513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463212" y="2556748"/>
            <a:ext cx="2616994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Database Storage</a:t>
            </a:r>
            <a:endParaRPr lang="en-US" sz="2050" dirty="0"/>
          </a:p>
        </p:txBody>
      </p:sp>
      <p:sp>
        <p:nvSpPr>
          <p:cNvPr id="12" name="Text 7"/>
          <p:cNvSpPr/>
          <p:nvPr/>
        </p:nvSpPr>
        <p:spPr>
          <a:xfrm>
            <a:off x="10463212" y="3093125"/>
            <a:ext cx="3209806" cy="1004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MySQL persists all critical data: user profiles, transaction history, and stock holdings.</a:t>
            </a:r>
            <a:endParaRPr lang="en-US" sz="1600" dirty="0"/>
          </a:p>
        </p:txBody>
      </p:sp>
      <p:sp>
        <p:nvSpPr>
          <p:cNvPr id="13" name="Shape 8"/>
          <p:cNvSpPr/>
          <p:nvPr/>
        </p:nvSpPr>
        <p:spPr>
          <a:xfrm>
            <a:off x="6210538" y="4539020"/>
            <a:ext cx="3742611" cy="2012752"/>
          </a:xfrm>
          <a:prstGeom prst="roundRect">
            <a:avLst>
              <a:gd name="adj" fmla="val 5452"/>
            </a:avLst>
          </a:prstGeom>
          <a:solidFill>
            <a:srgbClr val="07070C"/>
          </a:solidFill>
          <a:ln w="22860">
            <a:solidFill>
              <a:srgbClr val="3F3F44"/>
            </a:solidFill>
            <a:prstDash val="solid"/>
          </a:ln>
        </p:spPr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7678" y="4539020"/>
            <a:ext cx="91440" cy="2012752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6511290" y="4771192"/>
            <a:ext cx="2616994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RESTful Endpoints</a:t>
            </a:r>
            <a:endParaRPr lang="en-US" sz="2050" dirty="0"/>
          </a:p>
        </p:txBody>
      </p:sp>
      <p:sp>
        <p:nvSpPr>
          <p:cNvPr id="16" name="Text 10"/>
          <p:cNvSpPr/>
          <p:nvPr/>
        </p:nvSpPr>
        <p:spPr>
          <a:xfrm>
            <a:off x="6511290" y="5307568"/>
            <a:ext cx="3209687" cy="10120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Clearly defined routes like </a:t>
            </a:r>
            <a:r>
              <a:rPr lang="en-US" sz="160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/register</a:t>
            </a: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, </a:t>
            </a:r>
            <a:r>
              <a:rPr lang="en-US" sz="160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/buy</a:t>
            </a: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, and </a:t>
            </a:r>
            <a:r>
              <a:rPr lang="en-US" sz="160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/portfolio</a:t>
            </a: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manage application logic.</a:t>
            </a:r>
            <a:endParaRPr lang="en-US" sz="1600" dirty="0"/>
          </a:p>
        </p:txBody>
      </p:sp>
      <p:sp>
        <p:nvSpPr>
          <p:cNvPr id="17" name="Text 11"/>
          <p:cNvSpPr/>
          <p:nvPr/>
        </p:nvSpPr>
        <p:spPr>
          <a:xfrm>
            <a:off x="6210538" y="6787277"/>
            <a:ext cx="7694652" cy="677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Example: A </a:t>
            </a:r>
            <a:r>
              <a:rPr lang="en-US" sz="160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POST /buy</a:t>
            </a: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route atomically updates the user's cash balance and logs the transaction in the MySQL tables.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6513" y="531495"/>
            <a:ext cx="7767518" cy="483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Managing Transactions &amp; Portfolio Data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676513" y="1401247"/>
            <a:ext cx="13277374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Every user action initiates a validated transaction cycle on the backend, ensuring data integrity.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7303770" y="1927979"/>
            <a:ext cx="22860" cy="5771912"/>
          </a:xfrm>
          <a:prstGeom prst="roundRect">
            <a:avLst>
              <a:gd name="adj" fmla="val 126844"/>
            </a:avLst>
          </a:prstGeom>
          <a:solidFill>
            <a:srgbClr val="3F3F44"/>
          </a:solidFill>
          <a:ln/>
        </p:spPr>
      </p:sp>
      <p:sp>
        <p:nvSpPr>
          <p:cNvPr id="5" name="Shape 3"/>
          <p:cNvSpPr/>
          <p:nvPr/>
        </p:nvSpPr>
        <p:spPr>
          <a:xfrm>
            <a:off x="6540758" y="2133957"/>
            <a:ext cx="579834" cy="22860"/>
          </a:xfrm>
          <a:prstGeom prst="roundRect">
            <a:avLst>
              <a:gd name="adj" fmla="val 126844"/>
            </a:avLst>
          </a:prstGeom>
          <a:solidFill>
            <a:srgbClr val="3F3F44"/>
          </a:solidFill>
          <a:ln/>
        </p:spPr>
      </p:sp>
      <p:sp>
        <p:nvSpPr>
          <p:cNvPr id="6" name="Shape 4"/>
          <p:cNvSpPr/>
          <p:nvPr/>
        </p:nvSpPr>
        <p:spPr>
          <a:xfrm>
            <a:off x="7097732" y="1927979"/>
            <a:ext cx="434935" cy="434935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7" name="Text 5"/>
          <p:cNvSpPr/>
          <p:nvPr/>
        </p:nvSpPr>
        <p:spPr>
          <a:xfrm>
            <a:off x="7170182" y="1964174"/>
            <a:ext cx="289917" cy="3624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6"/>
          <p:cNvSpPr/>
          <p:nvPr/>
        </p:nvSpPr>
        <p:spPr>
          <a:xfrm>
            <a:off x="3932277" y="1994416"/>
            <a:ext cx="2416373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Frontend Request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676513" y="2412444"/>
            <a:ext cx="5672138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User submits buy/sell requests with stock symbol and quantity.</a:t>
            </a:r>
            <a:endParaRPr lang="en-US" sz="1500" dirty="0"/>
          </a:p>
        </p:txBody>
      </p:sp>
      <p:sp>
        <p:nvSpPr>
          <p:cNvPr id="10" name="Shape 8"/>
          <p:cNvSpPr/>
          <p:nvPr/>
        </p:nvSpPr>
        <p:spPr>
          <a:xfrm>
            <a:off x="7509808" y="3293745"/>
            <a:ext cx="579834" cy="22860"/>
          </a:xfrm>
          <a:prstGeom prst="roundRect">
            <a:avLst>
              <a:gd name="adj" fmla="val 126844"/>
            </a:avLst>
          </a:prstGeom>
          <a:solidFill>
            <a:srgbClr val="3F3F44"/>
          </a:solidFill>
          <a:ln/>
        </p:spPr>
      </p:sp>
      <p:sp>
        <p:nvSpPr>
          <p:cNvPr id="11" name="Shape 9"/>
          <p:cNvSpPr/>
          <p:nvPr/>
        </p:nvSpPr>
        <p:spPr>
          <a:xfrm>
            <a:off x="7097732" y="3087767"/>
            <a:ext cx="434935" cy="434935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2" name="Text 10"/>
          <p:cNvSpPr/>
          <p:nvPr/>
        </p:nvSpPr>
        <p:spPr>
          <a:xfrm>
            <a:off x="7170182" y="3123962"/>
            <a:ext cx="289917" cy="3624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1"/>
          <p:cNvSpPr/>
          <p:nvPr/>
        </p:nvSpPr>
        <p:spPr>
          <a:xfrm>
            <a:off x="8281749" y="3154204"/>
            <a:ext cx="2416373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Balance Validation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8281749" y="3572232"/>
            <a:ext cx="5672138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Backend checks current funds or holdings for sufficient balance.</a:t>
            </a:r>
            <a:endParaRPr lang="en-US" sz="1500" dirty="0"/>
          </a:p>
        </p:txBody>
      </p:sp>
      <p:sp>
        <p:nvSpPr>
          <p:cNvPr id="15" name="Shape 13"/>
          <p:cNvSpPr/>
          <p:nvPr/>
        </p:nvSpPr>
        <p:spPr>
          <a:xfrm>
            <a:off x="6540758" y="4293394"/>
            <a:ext cx="579834" cy="22860"/>
          </a:xfrm>
          <a:prstGeom prst="roundRect">
            <a:avLst>
              <a:gd name="adj" fmla="val 126844"/>
            </a:avLst>
          </a:prstGeom>
          <a:solidFill>
            <a:srgbClr val="3F3F44"/>
          </a:solidFill>
          <a:ln/>
        </p:spPr>
      </p:sp>
      <p:sp>
        <p:nvSpPr>
          <p:cNvPr id="16" name="Shape 14"/>
          <p:cNvSpPr/>
          <p:nvPr/>
        </p:nvSpPr>
        <p:spPr>
          <a:xfrm>
            <a:off x="7097732" y="4087416"/>
            <a:ext cx="434935" cy="434935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7" name="Text 15"/>
          <p:cNvSpPr/>
          <p:nvPr/>
        </p:nvSpPr>
        <p:spPr>
          <a:xfrm>
            <a:off x="7170182" y="4123611"/>
            <a:ext cx="289917" cy="3624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6"/>
          <p:cNvSpPr/>
          <p:nvPr/>
        </p:nvSpPr>
        <p:spPr>
          <a:xfrm>
            <a:off x="3932277" y="4153853"/>
            <a:ext cx="2416373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Database Update</a:t>
            </a:r>
            <a:endParaRPr lang="en-US" sz="1900" dirty="0"/>
          </a:p>
        </p:txBody>
      </p:sp>
      <p:sp>
        <p:nvSpPr>
          <p:cNvPr id="19" name="Text 17"/>
          <p:cNvSpPr/>
          <p:nvPr/>
        </p:nvSpPr>
        <p:spPr>
          <a:xfrm>
            <a:off x="676513" y="4571881"/>
            <a:ext cx="5672138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MySQL tables (transactions and portfolio holdings) are updated in real-time.</a:t>
            </a:r>
            <a:endParaRPr lang="en-US" sz="1500" dirty="0"/>
          </a:p>
        </p:txBody>
      </p:sp>
      <p:sp>
        <p:nvSpPr>
          <p:cNvPr id="20" name="Shape 18"/>
          <p:cNvSpPr/>
          <p:nvPr/>
        </p:nvSpPr>
        <p:spPr>
          <a:xfrm>
            <a:off x="7509808" y="5293162"/>
            <a:ext cx="579834" cy="22860"/>
          </a:xfrm>
          <a:prstGeom prst="roundRect">
            <a:avLst>
              <a:gd name="adj" fmla="val 126844"/>
            </a:avLst>
          </a:prstGeom>
          <a:solidFill>
            <a:srgbClr val="3F3F44"/>
          </a:solidFill>
          <a:ln/>
        </p:spPr>
      </p:sp>
      <p:sp>
        <p:nvSpPr>
          <p:cNvPr id="21" name="Shape 19"/>
          <p:cNvSpPr/>
          <p:nvPr/>
        </p:nvSpPr>
        <p:spPr>
          <a:xfrm>
            <a:off x="7097732" y="5087183"/>
            <a:ext cx="434935" cy="434935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22" name="Text 20"/>
          <p:cNvSpPr/>
          <p:nvPr/>
        </p:nvSpPr>
        <p:spPr>
          <a:xfrm>
            <a:off x="7170182" y="5123378"/>
            <a:ext cx="289917" cy="3624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1"/>
          <p:cNvSpPr/>
          <p:nvPr/>
        </p:nvSpPr>
        <p:spPr>
          <a:xfrm>
            <a:off x="8281749" y="5153620"/>
            <a:ext cx="2416373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Cash Management</a:t>
            </a:r>
            <a:endParaRPr lang="en-US" sz="1900" dirty="0"/>
          </a:p>
        </p:txBody>
      </p:sp>
      <p:sp>
        <p:nvSpPr>
          <p:cNvPr id="24" name="Text 22"/>
          <p:cNvSpPr/>
          <p:nvPr/>
        </p:nvSpPr>
        <p:spPr>
          <a:xfrm>
            <a:off x="8281749" y="5571649"/>
            <a:ext cx="5672138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Separate functions track investment and withdrawal actions, updating the primary cash balance.</a:t>
            </a:r>
            <a:endParaRPr lang="en-US" sz="1500" dirty="0"/>
          </a:p>
        </p:txBody>
      </p:sp>
      <p:sp>
        <p:nvSpPr>
          <p:cNvPr id="25" name="Shape 23"/>
          <p:cNvSpPr/>
          <p:nvPr/>
        </p:nvSpPr>
        <p:spPr>
          <a:xfrm>
            <a:off x="6540758" y="6292929"/>
            <a:ext cx="579834" cy="22860"/>
          </a:xfrm>
          <a:prstGeom prst="roundRect">
            <a:avLst>
              <a:gd name="adj" fmla="val 126844"/>
            </a:avLst>
          </a:prstGeom>
          <a:solidFill>
            <a:srgbClr val="3F3F44"/>
          </a:solidFill>
          <a:ln/>
        </p:spPr>
      </p:sp>
      <p:sp>
        <p:nvSpPr>
          <p:cNvPr id="26" name="Shape 24"/>
          <p:cNvSpPr/>
          <p:nvPr/>
        </p:nvSpPr>
        <p:spPr>
          <a:xfrm>
            <a:off x="7097732" y="6086951"/>
            <a:ext cx="434935" cy="434935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27" name="Text 25"/>
          <p:cNvSpPr/>
          <p:nvPr/>
        </p:nvSpPr>
        <p:spPr>
          <a:xfrm>
            <a:off x="7170182" y="6123146"/>
            <a:ext cx="289917" cy="3624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5</a:t>
            </a:r>
            <a:endParaRPr lang="en-US" sz="2250" dirty="0"/>
          </a:p>
        </p:txBody>
      </p:sp>
      <p:sp>
        <p:nvSpPr>
          <p:cNvPr id="28" name="Text 26"/>
          <p:cNvSpPr/>
          <p:nvPr/>
        </p:nvSpPr>
        <p:spPr>
          <a:xfrm>
            <a:off x="3932277" y="6153388"/>
            <a:ext cx="2416373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History Tracking</a:t>
            </a:r>
            <a:endParaRPr lang="en-US" sz="1900" dirty="0"/>
          </a:p>
        </p:txBody>
      </p:sp>
      <p:sp>
        <p:nvSpPr>
          <p:cNvPr id="29" name="Text 27"/>
          <p:cNvSpPr/>
          <p:nvPr/>
        </p:nvSpPr>
        <p:spPr>
          <a:xfrm>
            <a:off x="676513" y="6571417"/>
            <a:ext cx="5672138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All movements are logged with timestamps for a complete audit trail.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12438"/>
            <a:ext cx="773287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Visualizing Portfolio Performance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43304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Data retrieved from the MySQL database is transformed into actionable visualizations using powerful JavaScript libraries.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255169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Charting Libraries: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Tools like Chart.js or D3.js are integrated into the frontend to render complex financial data.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60269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Graph Types: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We display transaction history, stock value trends, and total portfolio balance over time.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65370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Dynamic Updates: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Charts are designed to refresh immediately after any transaction, providing a seamless, real-time experience.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795248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 line chart can show portfolio value growth, a crucial metric for investors.</a:t>
            </a:r>
            <a:endParaRPr lang="en-US" sz="17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3306247"/>
            <a:ext cx="4885015" cy="325576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3898"/>
            <a:ext cx="1090600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Code Architecture Highlights: The MVC Pattern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72450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Employing the Model-View-Controller (MVC) pattern ensures organized, scalable, and maintainable code structure.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743789" y="38354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Model (MySQL)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325898"/>
            <a:ext cx="3785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Manages data storage: Database schema for users, stocks, and transactions.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342555"/>
            <a:ext cx="4564975" cy="4564975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71411" y="4180523"/>
            <a:ext cx="339328" cy="33932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937790" y="2609136"/>
            <a:ext cx="32100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Controller (Express.js)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9937790" y="3099554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Handles all business logic, processes requests, and interacts with both the Model and the View.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2342555"/>
            <a:ext cx="4564975" cy="4564975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170307" y="3229451"/>
            <a:ext cx="339328" cy="33932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937790" y="5061704"/>
            <a:ext cx="29989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View (HTML/CSS/JS)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9937790" y="5552123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user interface layer; dynamic rendering based on data from the Controller.</a:t>
            </a:r>
            <a:endParaRPr lang="en-US" sz="17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2653" y="2342555"/>
            <a:ext cx="4564975" cy="4564975"/>
          </a:xfrm>
          <a:prstGeom prst="rect">
            <a:avLst/>
          </a:prstGeom>
        </p:spPr>
      </p:pic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694533" y="5955625"/>
            <a:ext cx="339328" cy="339328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793790" y="716268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This separation of concerns significantly improves development speed and long-term product health.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48018" y="696158"/>
            <a:ext cx="6451924" cy="401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4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Security &amp; User Experience Considerations</a:t>
            </a:r>
            <a:endParaRPr lang="en-US" sz="2400" dirty="0"/>
          </a:p>
        </p:txBody>
      </p:sp>
      <p:sp>
        <p:nvSpPr>
          <p:cNvPr id="4" name="Shape 1"/>
          <p:cNvSpPr/>
          <p:nvPr/>
        </p:nvSpPr>
        <p:spPr>
          <a:xfrm>
            <a:off x="6048018" y="1578412"/>
            <a:ext cx="8020764" cy="1188006"/>
          </a:xfrm>
          <a:prstGeom prst="roundRect">
            <a:avLst>
              <a:gd name="adj" fmla="val 9236"/>
            </a:avLst>
          </a:prstGeom>
          <a:solidFill>
            <a:srgbClr val="07070C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8018" y="1555552"/>
            <a:ext cx="8020764" cy="91440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7715" y="1337786"/>
            <a:ext cx="481370" cy="481370"/>
          </a:xfrm>
          <a:prstGeom prst="rect">
            <a:avLst/>
          </a:prstGeom>
        </p:spPr>
      </p:pic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62138" y="1482209"/>
            <a:ext cx="192524" cy="192524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6231255" y="1979533"/>
            <a:ext cx="2005727" cy="250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Robust Security</a:t>
            </a:r>
            <a:endParaRPr lang="en-US" sz="1550" dirty="0"/>
          </a:p>
        </p:txBody>
      </p:sp>
      <p:sp>
        <p:nvSpPr>
          <p:cNvPr id="9" name="Text 3"/>
          <p:cNvSpPr/>
          <p:nvPr/>
        </p:nvSpPr>
        <p:spPr>
          <a:xfrm>
            <a:off x="6231255" y="2326481"/>
            <a:ext cx="7654290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Implement password hashing (e.g., bcrypt) to protect user credentials.</a:t>
            </a:r>
            <a:endParaRPr lang="en-US" sz="1250" dirty="0"/>
          </a:p>
        </p:txBody>
      </p:sp>
      <p:sp>
        <p:nvSpPr>
          <p:cNvPr id="10" name="Shape 4"/>
          <p:cNvSpPr/>
          <p:nvPr/>
        </p:nvSpPr>
        <p:spPr>
          <a:xfrm>
            <a:off x="6048018" y="3167420"/>
            <a:ext cx="8020764" cy="1188006"/>
          </a:xfrm>
          <a:prstGeom prst="roundRect">
            <a:avLst>
              <a:gd name="adj" fmla="val 9236"/>
            </a:avLst>
          </a:prstGeom>
          <a:solidFill>
            <a:srgbClr val="07070C"/>
          </a:solidFill>
          <a:ln/>
        </p:spPr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8018" y="3144560"/>
            <a:ext cx="8020764" cy="91440"/>
          </a:xfrm>
          <a:prstGeom prst="rect">
            <a:avLst/>
          </a:prstGeom>
        </p:spPr>
      </p:pic>
      <p:pic>
        <p:nvPicPr>
          <p:cNvPr id="12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7715" y="2926794"/>
            <a:ext cx="481370" cy="481370"/>
          </a:xfrm>
          <a:prstGeom prst="rect">
            <a:avLst/>
          </a:prstGeom>
        </p:spPr>
      </p:pic>
      <p:pic>
        <p:nvPicPr>
          <p:cNvPr id="13" name="Image 6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962138" y="3071217"/>
            <a:ext cx="192524" cy="192524"/>
          </a:xfrm>
          <a:prstGeom prst="rect">
            <a:avLst/>
          </a:prstGeom>
        </p:spPr>
      </p:pic>
      <p:sp>
        <p:nvSpPr>
          <p:cNvPr id="14" name="Text 5"/>
          <p:cNvSpPr/>
          <p:nvPr/>
        </p:nvSpPr>
        <p:spPr>
          <a:xfrm>
            <a:off x="6231255" y="3568541"/>
            <a:ext cx="2005727" cy="250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Protection</a:t>
            </a:r>
            <a:endParaRPr lang="en-US" sz="1550" dirty="0"/>
          </a:p>
        </p:txBody>
      </p:sp>
      <p:sp>
        <p:nvSpPr>
          <p:cNvPr id="15" name="Text 6"/>
          <p:cNvSpPr/>
          <p:nvPr/>
        </p:nvSpPr>
        <p:spPr>
          <a:xfrm>
            <a:off x="6231255" y="3915489"/>
            <a:ext cx="7654290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Mandatory input sanitization to prevent common vulnerabilities like SQL injection and XSS attacks.</a:t>
            </a:r>
            <a:endParaRPr lang="en-US" sz="1250" dirty="0"/>
          </a:p>
        </p:txBody>
      </p:sp>
      <p:sp>
        <p:nvSpPr>
          <p:cNvPr id="16" name="Shape 7"/>
          <p:cNvSpPr/>
          <p:nvPr/>
        </p:nvSpPr>
        <p:spPr>
          <a:xfrm>
            <a:off x="6048018" y="4756428"/>
            <a:ext cx="8020764" cy="1188006"/>
          </a:xfrm>
          <a:prstGeom prst="roundRect">
            <a:avLst>
              <a:gd name="adj" fmla="val 9236"/>
            </a:avLst>
          </a:prstGeom>
          <a:solidFill>
            <a:srgbClr val="07070C"/>
          </a:solidFill>
          <a:ln/>
        </p:spPr>
      </p:sp>
      <p:pic>
        <p:nvPicPr>
          <p:cNvPr id="17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8018" y="4733568"/>
            <a:ext cx="8020764" cy="91440"/>
          </a:xfrm>
          <a:prstGeom prst="rect">
            <a:avLst/>
          </a:prstGeom>
        </p:spPr>
      </p:pic>
      <p:pic>
        <p:nvPicPr>
          <p:cNvPr id="18" name="Image 8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7715" y="4515803"/>
            <a:ext cx="481370" cy="481370"/>
          </a:xfrm>
          <a:prstGeom prst="rect">
            <a:avLst/>
          </a:prstGeom>
        </p:spPr>
      </p:pic>
      <p:pic>
        <p:nvPicPr>
          <p:cNvPr id="19" name="Image 9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962138" y="4660225"/>
            <a:ext cx="192524" cy="192524"/>
          </a:xfrm>
          <a:prstGeom prst="rect">
            <a:avLst/>
          </a:prstGeom>
        </p:spPr>
      </p:pic>
      <p:sp>
        <p:nvSpPr>
          <p:cNvPr id="20" name="Text 8"/>
          <p:cNvSpPr/>
          <p:nvPr/>
        </p:nvSpPr>
        <p:spPr>
          <a:xfrm>
            <a:off x="6231255" y="5157549"/>
            <a:ext cx="2005727" cy="250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Responsive Design</a:t>
            </a:r>
            <a:endParaRPr lang="en-US" sz="1550" dirty="0"/>
          </a:p>
        </p:txBody>
      </p:sp>
      <p:sp>
        <p:nvSpPr>
          <p:cNvPr id="21" name="Text 9"/>
          <p:cNvSpPr/>
          <p:nvPr/>
        </p:nvSpPr>
        <p:spPr>
          <a:xfrm>
            <a:off x="6231255" y="5504498"/>
            <a:ext cx="7654290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Ensure optimal usability across all device types, from desktop monitors to mobile phones.</a:t>
            </a:r>
            <a:endParaRPr lang="en-US" sz="1250" dirty="0"/>
          </a:p>
        </p:txBody>
      </p:sp>
      <p:sp>
        <p:nvSpPr>
          <p:cNvPr id="22" name="Shape 10"/>
          <p:cNvSpPr/>
          <p:nvPr/>
        </p:nvSpPr>
        <p:spPr>
          <a:xfrm>
            <a:off x="6048018" y="6345436"/>
            <a:ext cx="8020764" cy="1188006"/>
          </a:xfrm>
          <a:prstGeom prst="roundRect">
            <a:avLst>
              <a:gd name="adj" fmla="val 9236"/>
            </a:avLst>
          </a:prstGeom>
          <a:solidFill>
            <a:srgbClr val="07070C"/>
          </a:solidFill>
          <a:ln/>
        </p:spPr>
      </p:sp>
      <p:pic>
        <p:nvPicPr>
          <p:cNvPr id="23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8018" y="6322576"/>
            <a:ext cx="8020764" cy="91440"/>
          </a:xfrm>
          <a:prstGeom prst="rect">
            <a:avLst/>
          </a:prstGeom>
        </p:spPr>
      </p:pic>
      <p:pic>
        <p:nvPicPr>
          <p:cNvPr id="24" name="Image 1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7715" y="6104811"/>
            <a:ext cx="481370" cy="481370"/>
          </a:xfrm>
          <a:prstGeom prst="rect">
            <a:avLst/>
          </a:prstGeom>
        </p:spPr>
      </p:pic>
      <p:pic>
        <p:nvPicPr>
          <p:cNvPr id="25" name="Image 12" descr="preencoded.png"/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962138" y="6249233"/>
            <a:ext cx="192524" cy="192524"/>
          </a:xfrm>
          <a:prstGeom prst="rect">
            <a:avLst/>
          </a:prstGeom>
        </p:spPr>
      </p:pic>
      <p:sp>
        <p:nvSpPr>
          <p:cNvPr id="26" name="Text 11"/>
          <p:cNvSpPr/>
          <p:nvPr/>
        </p:nvSpPr>
        <p:spPr>
          <a:xfrm>
            <a:off x="6231255" y="6746558"/>
            <a:ext cx="3015972" cy="250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Smooth User Experience (UX)</a:t>
            </a:r>
            <a:endParaRPr lang="en-US" sz="1550" dirty="0"/>
          </a:p>
        </p:txBody>
      </p:sp>
      <p:sp>
        <p:nvSpPr>
          <p:cNvPr id="27" name="Text 12"/>
          <p:cNvSpPr/>
          <p:nvPr/>
        </p:nvSpPr>
        <p:spPr>
          <a:xfrm>
            <a:off x="6231255" y="7093506"/>
            <a:ext cx="7654290" cy="25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Utilize asynchronous JavaScript (AJAX/fetch) for quick, non-blocking updates, enhancing performance.</a:t>
            </a:r>
            <a:endParaRPr lang="en-US" sz="125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</TotalTime>
  <Words>846</Words>
  <Application>Microsoft Office PowerPoint</Application>
  <PresentationFormat>Custom</PresentationFormat>
  <Paragraphs>102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Harrington</vt:lpstr>
      <vt:lpstr>Wingdings 3</vt:lpstr>
      <vt:lpstr>Century Gothic</vt:lpstr>
      <vt:lpstr>Sora Medium</vt:lpstr>
      <vt:lpstr>Noto Sans TC</vt:lpstr>
      <vt:lpstr>Cooper Black</vt:lpstr>
      <vt:lpstr>Consolas</vt:lpstr>
      <vt:lpstr>Arial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Dhanush Sada</cp:lastModifiedBy>
  <cp:revision>2</cp:revision>
  <dcterms:created xsi:type="dcterms:W3CDTF">2025-11-05T06:51:52Z</dcterms:created>
  <dcterms:modified xsi:type="dcterms:W3CDTF">2025-11-05T07:00:31Z</dcterms:modified>
</cp:coreProperties>
</file>